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8" r:id="rId3"/>
    <p:sldId id="257" r:id="rId4"/>
    <p:sldId id="261" r:id="rId5"/>
    <p:sldId id="262" r:id="rId6"/>
    <p:sldId id="263" r:id="rId7"/>
    <p:sldId id="265" r:id="rId8"/>
    <p:sldId id="259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4495" autoAdjust="0"/>
  </p:normalViewPr>
  <p:slideViewPr>
    <p:cSldViewPr snapToGrid="0">
      <p:cViewPr varScale="1">
        <p:scale>
          <a:sx n="84" d="100"/>
          <a:sy n="84" d="100"/>
        </p:scale>
        <p:origin x="1435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. cs224n 1</a:t>
            </a:r>
            <a:r>
              <a:rPr lang="ko-KR" altLang="en-US" dirty="0"/>
              <a:t>팀 발표자 </a:t>
            </a:r>
            <a:r>
              <a:rPr lang="ko-KR" altLang="en-US" dirty="0" err="1"/>
              <a:t>송경준입니다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이번 주 월요일인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17</a:t>
            </a:r>
            <a:r>
              <a:rPr lang="ko-KR" altLang="en-US" dirty="0"/>
              <a:t>일에 첫 만남을 가졌고</a:t>
            </a:r>
            <a:r>
              <a:rPr lang="en-US" altLang="ko-KR" dirty="0"/>
              <a:t>, </a:t>
            </a:r>
            <a:r>
              <a:rPr lang="ko-KR" altLang="en-US" dirty="0"/>
              <a:t>스터디 계획 수립 및 첫 번째 강의에서 있었던 의문점에 대해 이야기를 나눴습니다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Cs224n</a:t>
            </a:r>
            <a:r>
              <a:rPr lang="ko-KR" altLang="en-US" dirty="0"/>
              <a:t>은 스탠포드 대학교의 자연어 처리를 위한 딥러닝 개념을 학습할 수 있는 강의입니다</a:t>
            </a:r>
            <a:r>
              <a:rPr lang="en-US" altLang="ko-KR" dirty="0"/>
              <a:t>. </a:t>
            </a:r>
            <a:r>
              <a:rPr lang="ko-KR" altLang="en-US" dirty="0"/>
              <a:t>자연어 </a:t>
            </a:r>
            <a:r>
              <a:rPr lang="ko-KR" altLang="en-US" dirty="0" err="1"/>
              <a:t>처리란</a:t>
            </a:r>
            <a:r>
              <a:rPr lang="en-US" altLang="ko-KR" dirty="0"/>
              <a:t>, </a:t>
            </a:r>
            <a:r>
              <a:rPr lang="ko-KR" altLang="en-US" dirty="0"/>
              <a:t>컴퓨터가 인간의 언어를 이해</a:t>
            </a:r>
            <a:r>
              <a:rPr lang="en-US" altLang="ko-KR" dirty="0"/>
              <a:t>,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조작할 수 있도록 해주는 인공 지능의 한 분야입니다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1977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cs224n</a:t>
            </a:r>
            <a:r>
              <a:rPr lang="ko-KR" altLang="en-US" dirty="0"/>
              <a:t>의 목차는 다음과 같습니다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2950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강의의 전반적인 흐름에 대해 소개 드리겠습니다</a:t>
            </a:r>
            <a:r>
              <a:rPr lang="en-US" altLang="ko-KR" dirty="0"/>
              <a:t>. </a:t>
            </a:r>
            <a:r>
              <a:rPr lang="ko-KR" altLang="en-US" dirty="0"/>
              <a:t>우선 인간의 언어를 컴퓨터가 이해하도록 하게 위해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word vector</a:t>
            </a:r>
            <a:r>
              <a:rPr lang="ko-KR" altLang="en-US" dirty="0"/>
              <a:t>의 형태로 바꿔야 합니다</a:t>
            </a:r>
            <a:r>
              <a:rPr lang="en-US" altLang="ko-KR" dirty="0"/>
              <a:t>. </a:t>
            </a:r>
            <a:r>
              <a:rPr lang="ko-KR" altLang="en-US" dirty="0"/>
              <a:t>이에 </a:t>
            </a:r>
            <a:r>
              <a:rPr lang="en-US" altLang="ko-KR" dirty="0"/>
              <a:t>word vector</a:t>
            </a:r>
            <a:r>
              <a:rPr lang="ko-KR" altLang="en-US" dirty="0"/>
              <a:t>의 개념과 벡터화 기법들에 대해 알아보고</a:t>
            </a:r>
            <a:r>
              <a:rPr lang="en-US" altLang="ko-KR" dirty="0"/>
              <a:t>, </a:t>
            </a:r>
            <a:r>
              <a:rPr lang="ko-KR" altLang="en-US" dirty="0"/>
              <a:t>벡터화 과정의 최적화 알고리즘에 대해 공부합니다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자연어 처리에서 효과적이라고 알려져 있는 </a:t>
            </a:r>
            <a:r>
              <a:rPr lang="en-US" altLang="ko-KR" dirty="0"/>
              <a:t>Sequence </a:t>
            </a:r>
            <a:r>
              <a:rPr lang="ko-KR" altLang="en-US" dirty="0"/>
              <a:t>모델들을 학습합니다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674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입력된 시퀀스로부터 다른 도메인의 시퀀스를 출력하는 시퀀스 투 시퀀스와 시퀀스 투 시퀀스의 단점을 보완한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attention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매커니즘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, “attention is all you need”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논문으로 세상에 알려진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transformer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매커니즘에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대해 알아볼 예정입니다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마지막으로 지금까지 학습한 내용을 바탕으로 번역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, QA, NLG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와 같은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NLP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관련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task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를 시도하고 여러 인사이트를 공유하며 마무리하려고 합니다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1191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스터디 계획은 다음과 같습니다</a:t>
            </a:r>
            <a:r>
              <a:rPr lang="en-US" altLang="ko-KR" dirty="0"/>
              <a:t>. </a:t>
            </a:r>
            <a:r>
              <a:rPr lang="ko-KR" altLang="en-US" dirty="0"/>
              <a:t>과제를 해결해야 하는 주차에는 대면으로 진행하고</a:t>
            </a:r>
            <a:r>
              <a:rPr lang="en-US" altLang="ko-KR" dirty="0"/>
              <a:t>, </a:t>
            </a:r>
            <a:r>
              <a:rPr lang="ko-KR" altLang="en-US" dirty="0"/>
              <a:t>나머지 주차의 경우에는 비대면으로 의문점을 공유할 예정입니다</a:t>
            </a:r>
            <a:r>
              <a:rPr lang="en-US" altLang="ko-KR" dirty="0"/>
              <a:t>. </a:t>
            </a:r>
            <a:r>
              <a:rPr lang="ko-KR" altLang="en-US" dirty="0"/>
              <a:t>모든 주차에 학습한 내용을 각자 정리해 </a:t>
            </a:r>
            <a:r>
              <a:rPr lang="en-US" altLang="ko-KR" dirty="0" err="1"/>
              <a:t>github</a:t>
            </a:r>
            <a:r>
              <a:rPr lang="ko-KR" altLang="en-US" dirty="0"/>
              <a:t>에 업로드하고</a:t>
            </a:r>
            <a:r>
              <a:rPr lang="en-US" altLang="ko-KR" dirty="0"/>
              <a:t>, </a:t>
            </a:r>
            <a:r>
              <a:rPr lang="ko-KR" altLang="en-US" dirty="0"/>
              <a:t>대면으로 진행하는 날 당일 </a:t>
            </a:r>
            <a:r>
              <a:rPr lang="ko-KR" altLang="en-US" dirty="0" err="1"/>
              <a:t>사다리타기로</a:t>
            </a:r>
            <a:r>
              <a:rPr lang="ko-KR" altLang="en-US" dirty="0"/>
              <a:t> 학습한 내용의 발표자를 선정하는 식으로 진행할 생각입니다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721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CUAI 스터디 </a:t>
            </a:r>
            <a:r>
              <a:rPr lang="en-US" altLang="ko" sz="2500" b="1" dirty="0">
                <a:solidFill>
                  <a:srgbClr val="19264B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cs224n 1</a:t>
            </a:r>
            <a:r>
              <a:rPr lang="ko" sz="2500" b="1" dirty="0">
                <a:solidFill>
                  <a:srgbClr val="19264B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팀</a:t>
            </a:r>
            <a:endParaRPr sz="2500" b="1" dirty="0">
              <a:solidFill>
                <a:srgbClr val="19264B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19264B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202</a:t>
            </a:r>
            <a:r>
              <a:rPr lang="en-US" altLang="ko" b="1" dirty="0">
                <a:solidFill>
                  <a:srgbClr val="19264B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4</a:t>
            </a:r>
            <a:r>
              <a:rPr lang="ko" b="1" dirty="0">
                <a:solidFill>
                  <a:srgbClr val="19264B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.03.</a:t>
            </a:r>
            <a:r>
              <a:rPr lang="en-US" altLang="ko" b="1" dirty="0">
                <a:solidFill>
                  <a:srgbClr val="19264B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19</a:t>
            </a:r>
            <a:endParaRPr b="1" dirty="0">
              <a:solidFill>
                <a:srgbClr val="19264B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9264B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9264B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rgbClr val="19264B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송경준</a:t>
            </a:r>
            <a:r>
              <a:rPr lang="en-US" altLang="ko-KR" sz="1100" b="1" dirty="0">
                <a:solidFill>
                  <a:srgbClr val="19264B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 </a:t>
            </a:r>
            <a:r>
              <a:rPr lang="ko-KR" altLang="en-US" sz="1100" b="1" dirty="0" err="1">
                <a:solidFill>
                  <a:srgbClr val="19264B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유금헌</a:t>
            </a:r>
            <a:r>
              <a:rPr lang="en-US" altLang="ko-KR" sz="1100" b="1" dirty="0">
                <a:solidFill>
                  <a:srgbClr val="19264B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 </a:t>
            </a:r>
            <a:r>
              <a:rPr lang="ko-KR" altLang="en-US" sz="1100" b="1" dirty="0" err="1">
                <a:solidFill>
                  <a:srgbClr val="19264B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조다영</a:t>
            </a:r>
            <a:endParaRPr sz="1100" b="1" dirty="0">
              <a:solidFill>
                <a:srgbClr val="19264B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CD698E6D-1EAA-3621-8F16-39D55F060401}"/>
              </a:ext>
            </a:extLst>
          </p:cNvPr>
          <p:cNvSpPr txBox="1"/>
          <p:nvPr/>
        </p:nvSpPr>
        <p:spPr>
          <a:xfrm>
            <a:off x="1837540" y="1155246"/>
            <a:ext cx="2308947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스터디원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소개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cs224n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소개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Font typeface="Arial"/>
              <a:buAutoNum type="arabicPeriod"/>
            </a:pP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스터디 계획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Q&amp;A</a:t>
            </a:r>
            <a:endParaRPr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 rot="10800000">
            <a:off x="2096008" y="1394468"/>
            <a:ext cx="3117607" cy="235456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906942" y="1863879"/>
            <a:ext cx="22821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스터디원 1 : </a:t>
            </a:r>
            <a:r>
              <a:rPr lang="ko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송경준</a:t>
            </a:r>
            <a:endParaRPr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스터디원 2 : </a:t>
            </a:r>
            <a:r>
              <a:rPr lang="ko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유금헌</a:t>
            </a:r>
            <a:endParaRPr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스터디원 3 : </a:t>
            </a:r>
            <a:r>
              <a:rPr lang="ko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조다영</a:t>
            </a:r>
            <a:endParaRPr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s224n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0AAD6D-2843-006F-1BD6-07387404A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89" y="237881"/>
            <a:ext cx="1367073" cy="136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628736A-F970-EBEA-82E8-124E9C5FB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591" y="2149050"/>
            <a:ext cx="1689100" cy="16891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7F7B41-C39C-742E-EA83-0281C3B7C7C6}"/>
              </a:ext>
            </a:extLst>
          </p:cNvPr>
          <p:cNvSpPr txBox="1"/>
          <p:nvPr/>
        </p:nvSpPr>
        <p:spPr>
          <a:xfrm>
            <a:off x="1570657" y="1451066"/>
            <a:ext cx="5696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NLP(Natural Language Processing)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위한 딥러닝 개념 학습</a:t>
            </a: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FED1C-3AA7-B1F2-13F8-B5CF29CE587C}"/>
              </a:ext>
            </a:extLst>
          </p:cNvPr>
          <p:cNvSpPr txBox="1"/>
          <p:nvPr/>
        </p:nvSpPr>
        <p:spPr>
          <a:xfrm>
            <a:off x="3792648" y="2113262"/>
            <a:ext cx="4572000" cy="1760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ko-Kore-KR" sz="1050" b="1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Christopher Manning 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05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05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호주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ko-Kore-KR" sz="105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BA (Hons) Australian National University 1989 (majors in mathematics, computer science and linguistics)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ko-Kore-KR" sz="105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PhD Stanford Linguistics 1994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05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05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스탠포드 부교수부터 시작해서 </a:t>
            </a:r>
            <a:r>
              <a:rPr lang="en-US" altLang="ko-KR" sz="105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1999-2022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ko-Kore-KR" sz="105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Honorary Doctorate, University of Amsterdam 2023</a:t>
            </a:r>
          </a:p>
        </p:txBody>
      </p:sp>
    </p:spTree>
    <p:extLst>
      <p:ext uri="{BB962C8B-B14F-4D97-AF65-F5344CB8AC3E}">
        <p14:creationId xmlns:p14="http://schemas.microsoft.com/office/powerpoint/2010/main" val="2186710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s224n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7C875-B3C1-881A-8D87-5D96039A4BD6}"/>
              </a:ext>
            </a:extLst>
          </p:cNvPr>
          <p:cNvSpPr txBox="1"/>
          <p:nvPr/>
        </p:nvSpPr>
        <p:spPr>
          <a:xfrm>
            <a:off x="1265931" y="1222534"/>
            <a:ext cx="4013300" cy="3609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b="1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Word Vectors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b="1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Neural Classifiers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b="1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Backprop and Neural Networks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b="1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Syntactic Structure and Dependency Parsing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b="1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RNNs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b="1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Simple and LSTM RNNs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b="1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Translation, Seq2Seq, Attention</a:t>
            </a:r>
            <a:endParaRPr lang="en" altLang="ko-Kore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b="1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Self-Attention and Transformers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b="1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Pretraining</a:t>
            </a:r>
            <a:endParaRPr lang="en" altLang="ko-Kore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F7770-CFDB-F251-E676-9FD1D7B1C9D5}"/>
              </a:ext>
            </a:extLst>
          </p:cNvPr>
          <p:cNvSpPr txBox="1"/>
          <p:nvPr/>
        </p:nvSpPr>
        <p:spPr>
          <a:xfrm>
            <a:off x="4962511" y="1222534"/>
            <a:ext cx="4181489" cy="3286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b="1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10. Prompting, Reinforcement Learning from </a:t>
            </a:r>
          </a:p>
          <a:p>
            <a:pPr>
              <a:lnSpc>
                <a:spcPct val="150000"/>
              </a:lnSpc>
            </a:pPr>
            <a:r>
              <a:rPr lang="en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</a:t>
            </a:r>
            <a:r>
              <a:rPr lang="en" altLang="ko-Kore-KR" b="1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Human Feedback</a:t>
            </a:r>
            <a:endParaRPr lang="en" altLang="ko-Kore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b="1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11. Natural Language Generation</a:t>
            </a:r>
          </a:p>
          <a:p>
            <a:pPr>
              <a:lnSpc>
                <a:spcPct val="150000"/>
              </a:lnSpc>
            </a:pPr>
            <a:r>
              <a:rPr lang="en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12. </a:t>
            </a:r>
            <a:r>
              <a:rPr lang="en" altLang="ko-Kore-KR" b="1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Question Answering</a:t>
            </a:r>
          </a:p>
          <a:p>
            <a:pPr>
              <a:lnSpc>
                <a:spcPct val="150000"/>
              </a:lnSpc>
            </a:pPr>
            <a:r>
              <a:rPr lang="en" altLang="ko-Kore-KR" b="1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13. Coreference Resolution</a:t>
            </a:r>
          </a:p>
          <a:p>
            <a:pPr>
              <a:lnSpc>
                <a:spcPct val="150000"/>
              </a:lnSpc>
            </a:pPr>
            <a:r>
              <a:rPr lang="en" altLang="ko-Kore-KR" b="1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14. Insights between NLP and Linguistics</a:t>
            </a:r>
          </a:p>
          <a:p>
            <a:pPr>
              <a:lnSpc>
                <a:spcPct val="150000"/>
              </a:lnSpc>
            </a:pPr>
            <a:r>
              <a:rPr lang="en" altLang="ko-Kore-KR" b="1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15. Add Knowledge to Language Models</a:t>
            </a:r>
          </a:p>
          <a:p>
            <a:pPr>
              <a:lnSpc>
                <a:spcPct val="150000"/>
              </a:lnSpc>
            </a:pPr>
            <a:r>
              <a:rPr lang="en" altLang="ko-Kore-KR" b="1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16. Code Generation</a:t>
            </a:r>
          </a:p>
          <a:p>
            <a:pPr>
              <a:lnSpc>
                <a:spcPct val="150000"/>
              </a:lnSpc>
            </a:pPr>
            <a:r>
              <a:rPr lang="en" altLang="ko-Kore-KR" b="1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17. Model Analysis and Explanation</a:t>
            </a:r>
          </a:p>
          <a:p>
            <a:pPr>
              <a:lnSpc>
                <a:spcPct val="150000"/>
              </a:lnSpc>
            </a:pPr>
            <a:r>
              <a:rPr lang="en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18. </a:t>
            </a:r>
            <a:r>
              <a:rPr lang="en" altLang="ko-Kore-KR" b="1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Future of NLP + Deep Learning</a:t>
            </a:r>
          </a:p>
        </p:txBody>
      </p:sp>
    </p:spTree>
    <p:extLst>
      <p:ext uri="{BB962C8B-B14F-4D97-AF65-F5344CB8AC3E}">
        <p14:creationId xmlns:p14="http://schemas.microsoft.com/office/powerpoint/2010/main" val="4142031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s224n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651B642B-0EE5-EE3D-0595-B351B5C94EF1}"/>
              </a:ext>
            </a:extLst>
          </p:cNvPr>
          <p:cNvSpPr txBox="1"/>
          <p:nvPr/>
        </p:nvSpPr>
        <p:spPr>
          <a:xfrm>
            <a:off x="1431428" y="2867625"/>
            <a:ext cx="743396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3. Sequence models(RNN, LSTMs, bidirectional RNNs, multi-layer RNNs)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98B11F-5FB7-DA43-CF43-CA553FC92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26" y="1619525"/>
            <a:ext cx="1516523" cy="133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3BF2F50-FFFD-0E81-4899-CF1BEE41D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07130"/>
            <a:ext cx="2490412" cy="120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116A7C-AB78-B3FE-7676-68801C8F5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26" y="3528784"/>
            <a:ext cx="2781677" cy="137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880A2B3-464A-696C-C3CE-97DDD918B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456" y="3395982"/>
            <a:ext cx="2392860" cy="15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2A395-644C-AC3F-42D6-B484A3397637}"/>
              </a:ext>
            </a:extLst>
          </p:cNvPr>
          <p:cNvSpPr txBox="1"/>
          <p:nvPr/>
        </p:nvSpPr>
        <p:spPr>
          <a:xfrm>
            <a:off x="1353975" y="867113"/>
            <a:ext cx="2330735" cy="458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 word vector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개념</a:t>
            </a:r>
            <a:endParaRPr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58686-BAF7-AB10-0772-7B6F6B34F4DF}"/>
              </a:ext>
            </a:extLst>
          </p:cNvPr>
          <p:cNvSpPr txBox="1"/>
          <p:nvPr/>
        </p:nvSpPr>
        <p:spPr>
          <a:xfrm>
            <a:off x="4572000" y="927235"/>
            <a:ext cx="3357563" cy="70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자연어 벡터화 기법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(word2vec, </a:t>
            </a:r>
            <a:r>
              <a:rPr lang="en-US" altLang="ko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GloVe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 &amp;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최적화 알고리즘</a:t>
            </a:r>
            <a:endParaRPr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293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s224n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651B642B-0EE5-EE3D-0595-B351B5C94EF1}"/>
              </a:ext>
            </a:extLst>
          </p:cNvPr>
          <p:cNvSpPr txBox="1"/>
          <p:nvPr/>
        </p:nvSpPr>
        <p:spPr>
          <a:xfrm>
            <a:off x="1408975" y="857692"/>
            <a:ext cx="3163025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4. Seq2seq</a:t>
            </a:r>
            <a:r>
              <a:rPr lang="ko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단점을 보완한 </a:t>
            </a:r>
            <a:r>
              <a:rPr lang="en-US" altLang="ko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attention </a:t>
            </a:r>
            <a:r>
              <a:rPr lang="ko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매커니즘</a:t>
            </a:r>
            <a:r>
              <a:rPr lang="en-US" altLang="ko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이를 활용한 </a:t>
            </a:r>
            <a:r>
              <a:rPr lang="en-US" altLang="ko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CCE8681-4DFC-128A-6D43-033A2A01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81641"/>
            <a:ext cx="2971332" cy="9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0330A44-9EE2-15BA-393D-4BBAE5BAA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35" y="2273159"/>
            <a:ext cx="1362925" cy="140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D6EDDF-CDEC-B020-948A-34992106C039}"/>
              </a:ext>
            </a:extLst>
          </p:cNvPr>
          <p:cNvSpPr txBox="1"/>
          <p:nvPr/>
        </p:nvSpPr>
        <p:spPr>
          <a:xfrm>
            <a:off x="5259622" y="845454"/>
            <a:ext cx="3614738" cy="132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5. </a:t>
            </a:r>
            <a:r>
              <a:rPr lang="ko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적용 사례들</a:t>
            </a:r>
            <a:r>
              <a:rPr lang="en-US" altLang="ko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ore-KR" b="1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Machine Translation, Question Answering, Natural Language Generatio</a:t>
            </a:r>
            <a:r>
              <a:rPr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n)</a:t>
            </a:r>
            <a:r>
              <a:rPr lang="ko-Kore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과</a:t>
            </a:r>
            <a:r>
              <a:rPr lang="en-US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NLP </a:t>
            </a:r>
            <a:r>
              <a:rPr lang="ko-Kore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관련 인사이트들</a:t>
            </a:r>
            <a:endParaRPr lang="en-US" altLang="ko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4F5432-CAE2-1D4D-5020-057CB425F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710" y="1916340"/>
            <a:ext cx="2015669" cy="274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697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계획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36BEFFE8-5FF3-10AD-7E25-9EC0555A1CB5}"/>
              </a:ext>
            </a:extLst>
          </p:cNvPr>
          <p:cNvSpPr txBox="1"/>
          <p:nvPr/>
        </p:nvSpPr>
        <p:spPr>
          <a:xfrm>
            <a:off x="1476426" y="1055550"/>
            <a:ext cx="4009974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과제 해결 주차</a:t>
            </a:r>
            <a:r>
              <a:rPr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대면</a:t>
            </a:r>
            <a:r>
              <a:rPr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진행</a:t>
            </a:r>
            <a:endParaRPr lang="en-US" altLang="ko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나머지의 경우</a:t>
            </a:r>
            <a:r>
              <a:rPr lang="ko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각자 강의를 듣고 </a:t>
            </a:r>
            <a:r>
              <a:rPr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의문점</a:t>
            </a:r>
            <a:r>
              <a:rPr lang="ko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비대면으로 공유</a:t>
            </a:r>
            <a:r>
              <a:rPr lang="en-US" altLang="ko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카톡 </a:t>
            </a:r>
            <a:r>
              <a:rPr lang="en-US" altLang="ko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or </a:t>
            </a:r>
            <a:r>
              <a:rPr lang="ko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줌</a:t>
            </a:r>
            <a:r>
              <a:rPr lang="en-US" altLang="ko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각자 내용 정리 후 </a:t>
            </a:r>
            <a:r>
              <a:rPr lang="en-US" altLang="ko-KR" sz="1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github</a:t>
            </a:r>
            <a:r>
              <a:rPr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업로드 </a:t>
            </a:r>
            <a:r>
              <a:rPr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 </a:t>
            </a:r>
            <a:r>
              <a:rPr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당일 </a:t>
            </a:r>
            <a:r>
              <a:rPr lang="ko-KR" altLang="en-US" sz="1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사다리타기로</a:t>
            </a:r>
            <a:r>
              <a:rPr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발표자 선정</a:t>
            </a:r>
            <a:endParaRPr lang="en-US" altLang="ko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9512F4-C3A9-33FD-BD4A-83DB1209C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6" y="480092"/>
            <a:ext cx="2872624" cy="4356533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749839" y="1948517"/>
            <a:ext cx="2641817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Q&amp;A</a:t>
            </a:r>
            <a:endParaRPr sz="6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036681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515</Words>
  <Application>Microsoft Office PowerPoint</Application>
  <PresentationFormat>화면 슬라이드 쇼(16:9)</PresentationFormat>
  <Paragraphs>72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NANUMGOTHIC EXTRABOLD</vt:lpstr>
      <vt:lpstr>NANUMGOTHIC EXTRABOLD</vt:lpstr>
      <vt:lpstr>Noto Sans KR</vt:lpstr>
      <vt:lpstr>나눔고딕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경준 송</cp:lastModifiedBy>
  <cp:revision>3</cp:revision>
  <dcterms:modified xsi:type="dcterms:W3CDTF">2024-03-18T12:19:03Z</dcterms:modified>
</cp:coreProperties>
</file>